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  <p:embeddedFont>
      <p:font typeface="Roboto Ligh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Light-bold.fntdata"/><Relationship Id="rId11" Type="http://schemas.openxmlformats.org/officeDocument/2006/relationships/slide" Target="slides/slide7.xml"/><Relationship Id="rId22" Type="http://schemas.openxmlformats.org/officeDocument/2006/relationships/font" Target="fonts/RobotoLight-boldItalic.fntdata"/><Relationship Id="rId10" Type="http://schemas.openxmlformats.org/officeDocument/2006/relationships/slide" Target="slides/slide6.xml"/><Relationship Id="rId21" Type="http://schemas.openxmlformats.org/officeDocument/2006/relationships/font" Target="fonts/RobotoLight-italic.fntdata"/><Relationship Id="rId13" Type="http://schemas.openxmlformats.org/officeDocument/2006/relationships/font" Target="fonts/RobotoSlab-regular.fntdata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RobotoLight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8.png"/><Relationship Id="rId7" Type="http://schemas.openxmlformats.org/officeDocument/2006/relationships/image" Target="../media/image2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9.png"/><Relationship Id="rId8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11" Type="http://schemas.openxmlformats.org/officeDocument/2006/relationships/hyperlink" Target="http://drive.google.com/file/d/0B1AyWGBvs9hBNWJDaW9jbk9TNHc/view" TargetMode="External"/><Relationship Id="rId10" Type="http://schemas.openxmlformats.org/officeDocument/2006/relationships/image" Target="../media/image20.png"/><Relationship Id="rId12" Type="http://schemas.openxmlformats.org/officeDocument/2006/relationships/image" Target="../media/image17.jpg"/><Relationship Id="rId9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shot 2017-02-13 14.49.51.png" id="67" name="Shape 67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-2212" y="0"/>
            <a:ext cx="914843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01.png" id="68" name="Shape 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99050" y="3392350"/>
            <a:ext cx="1147175" cy="145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Development Team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logo-01.png" id="74" name="Shape 74"/>
          <p:cNvPicPr preferRelativeResize="0"/>
          <p:nvPr/>
        </p:nvPicPr>
        <p:blipFill rotWithShape="1">
          <a:blip r:embed="rId4">
            <a:alphaModFix/>
          </a:blip>
          <a:srcRect b="0" l="1876" r="1867" t="0"/>
          <a:stretch/>
        </p:blipFill>
        <p:spPr>
          <a:xfrm>
            <a:off x="523926" y="792422"/>
            <a:ext cx="1288749" cy="169328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/>
          <p:nvPr/>
        </p:nvSpPr>
        <p:spPr>
          <a:xfrm>
            <a:off x="1812675" y="970100"/>
            <a:ext cx="2658000" cy="13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wolflow games </a:t>
            </a:r>
            <a:r>
              <a:rPr lang="it"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was born in 2016, founded by Matteo Marras, Alberto Ronchetti  and Manuel Salvadori, based in Milan.</a:t>
            </a:r>
            <a:endParaRPr sz="1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Screenshot 2017-06-27 15.22.30.png" id="76" name="Shape 76"/>
          <p:cNvPicPr preferRelativeResize="0"/>
          <p:nvPr/>
        </p:nvPicPr>
        <p:blipFill rotWithShape="1">
          <a:blip r:embed="rId5">
            <a:alphaModFix/>
          </a:blip>
          <a:srcRect b="0" l="19" r="29" t="0"/>
          <a:stretch/>
        </p:blipFill>
        <p:spPr>
          <a:xfrm>
            <a:off x="933850" y="2787850"/>
            <a:ext cx="3230672" cy="1817251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arthQuic.png" id="77" name="Shape 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3100" y="2787850"/>
            <a:ext cx="2557481" cy="1817249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8" name="Shape 78"/>
          <p:cNvSpPr txBox="1"/>
          <p:nvPr/>
        </p:nvSpPr>
        <p:spPr>
          <a:xfrm>
            <a:off x="1010050" y="4605100"/>
            <a:ext cx="3230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Forbidden Seas - PC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Team.png" id="79" name="Shape 79"/>
          <p:cNvPicPr preferRelativeResize="0"/>
          <p:nvPr/>
        </p:nvPicPr>
        <p:blipFill rotWithShape="1">
          <a:blip r:embed="rId7">
            <a:alphaModFix/>
          </a:blip>
          <a:srcRect b="0" l="0" r="5231" t="2181"/>
          <a:stretch/>
        </p:blipFill>
        <p:spPr>
          <a:xfrm>
            <a:off x="5503100" y="457553"/>
            <a:ext cx="2557476" cy="1980049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0" name="Shape 80"/>
          <p:cNvSpPr txBox="1"/>
          <p:nvPr/>
        </p:nvSpPr>
        <p:spPr>
          <a:xfrm>
            <a:off x="5216738" y="4605100"/>
            <a:ext cx="32307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EarthQuick - Android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Project ID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Shape 86"/>
          <p:cNvSpPr txBox="1"/>
          <p:nvPr/>
        </p:nvSpPr>
        <p:spPr>
          <a:xfrm>
            <a:off x="700150" y="521813"/>
            <a:ext cx="29175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Title:</a:t>
            </a:r>
            <a:r>
              <a:rPr lang="it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Entanglement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Genre: </a:t>
            </a:r>
            <a:r>
              <a:rPr lang="it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Platform/Puzzle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Format: </a:t>
            </a:r>
            <a:r>
              <a:rPr lang="it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PC and consoles</a:t>
            </a:r>
            <a:br>
              <a:rPr lang="it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Scope:</a:t>
            </a:r>
            <a:r>
              <a:rPr lang="it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digital only</a:t>
            </a:r>
            <a:br>
              <a:rPr lang="it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Target audience: </a:t>
            </a:r>
            <a:r>
              <a:rPr lang="it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midcore players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N. Players:</a:t>
            </a:r>
            <a:r>
              <a:rPr lang="it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single player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Engine:</a:t>
            </a:r>
            <a:r>
              <a:rPr lang="it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Unity</a:t>
            </a:r>
            <a:endParaRPr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7" name="Shape 87"/>
          <p:cNvSpPr txBox="1"/>
          <p:nvPr/>
        </p:nvSpPr>
        <p:spPr>
          <a:xfrm>
            <a:off x="4560250" y="445625"/>
            <a:ext cx="4012200" cy="19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“Super Paper Mario with two characters in Sci-Fi setting”</a:t>
            </a:r>
            <a:endParaRPr b="1" sz="2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shot 2017-02-13 15.42.56.png" id="88" name="Shape 88"/>
          <p:cNvPicPr preferRelativeResize="0"/>
          <p:nvPr/>
        </p:nvPicPr>
        <p:blipFill rotWithShape="1">
          <a:blip r:embed="rId4">
            <a:alphaModFix/>
          </a:blip>
          <a:srcRect b="21242" l="0" r="0" t="27900"/>
          <a:stretch/>
        </p:blipFill>
        <p:spPr>
          <a:xfrm>
            <a:off x="38750" y="2511100"/>
            <a:ext cx="9066499" cy="259365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Story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Shape 94"/>
          <p:cNvSpPr txBox="1"/>
          <p:nvPr/>
        </p:nvSpPr>
        <p:spPr>
          <a:xfrm>
            <a:off x="209350" y="565225"/>
            <a:ext cx="6019500" cy="23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it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“Two scientists, an evil machine, an entangled hope to save the dimensions”</a:t>
            </a:r>
            <a:endParaRPr i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After a failed experiment in her lab, the Doc discovers a fracture between two parallel dimensions.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An evil device is released from his dimensional cage and threatens to destroy everything.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Doc now have to face the danger and help her alter-ego in the second dimension in order to fix the fracture and to defeat the evil device!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shot 2017-06-28 18.45.52.png" id="95" name="Shape 9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375" y="3125006"/>
            <a:ext cx="2566075" cy="1442713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shot 2017-06-28 18.48.57.png" id="96" name="Shape 9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32538" y="3452825"/>
            <a:ext cx="2566075" cy="1442711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shot 2017-06-28 18.45.47.png" id="97" name="Shape 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55725" y="2717725"/>
            <a:ext cx="2566075" cy="1442711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shot 2017-06-28 18.45.10.png" id="98" name="Shape 9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67425" y="903556"/>
            <a:ext cx="2566075" cy="1442713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Unique Selling Points</a:t>
            </a:r>
            <a:endParaRPr sz="2400"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Shape 104"/>
          <p:cNvSpPr txBox="1"/>
          <p:nvPr/>
        </p:nvSpPr>
        <p:spPr>
          <a:xfrm>
            <a:off x="675975" y="816750"/>
            <a:ext cx="4212300" cy="26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Blend between 2D and 3D gameplay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Two characters at the same time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It’s only a perspective matter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Puzzles need cooperation between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two characters</a:t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descr="Screenshot 2017-02-13 15.46.36.png" id="105" name="Shape 105"/>
          <p:cNvPicPr preferRelativeResize="0"/>
          <p:nvPr/>
        </p:nvPicPr>
        <p:blipFill rotWithShape="1">
          <a:blip r:embed="rId4">
            <a:alphaModFix/>
          </a:blip>
          <a:srcRect b="29" l="0" r="0" t="19"/>
          <a:stretch/>
        </p:blipFill>
        <p:spPr>
          <a:xfrm>
            <a:off x="3920725" y="2113926"/>
            <a:ext cx="4999800" cy="2811024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ntanglementIcon1024.png" id="106" name="Shape 106"/>
          <p:cNvPicPr preferRelativeResize="0"/>
          <p:nvPr/>
        </p:nvPicPr>
        <p:blipFill rotWithShape="1">
          <a:blip r:embed="rId5">
            <a:alphaModFix/>
          </a:blip>
          <a:srcRect b="258" l="0" r="0" t="248"/>
          <a:stretch/>
        </p:blipFill>
        <p:spPr>
          <a:xfrm>
            <a:off x="424275" y="1373656"/>
            <a:ext cx="251699" cy="250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tanglementIcon1024.png" id="107" name="Shape 107"/>
          <p:cNvPicPr preferRelativeResize="0"/>
          <p:nvPr/>
        </p:nvPicPr>
        <p:blipFill rotWithShape="1">
          <a:blip r:embed="rId6">
            <a:alphaModFix/>
          </a:blip>
          <a:srcRect b="258" l="0" r="0" t="248"/>
          <a:stretch/>
        </p:blipFill>
        <p:spPr>
          <a:xfrm>
            <a:off x="424275" y="955500"/>
            <a:ext cx="251699" cy="250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tanglementIcon1024.png" id="108" name="Shape 108"/>
          <p:cNvPicPr preferRelativeResize="0"/>
          <p:nvPr/>
        </p:nvPicPr>
        <p:blipFill rotWithShape="1">
          <a:blip r:embed="rId7">
            <a:alphaModFix/>
          </a:blip>
          <a:srcRect b="258" l="0" r="0" t="248"/>
          <a:stretch/>
        </p:blipFill>
        <p:spPr>
          <a:xfrm>
            <a:off x="424275" y="1806313"/>
            <a:ext cx="251699" cy="250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tanglementIcon1024.png" id="109" name="Shape 109"/>
          <p:cNvPicPr preferRelativeResize="0"/>
          <p:nvPr/>
        </p:nvPicPr>
        <p:blipFill rotWithShape="1">
          <a:blip r:embed="rId8">
            <a:alphaModFix/>
          </a:blip>
          <a:srcRect b="258" l="0" r="0" t="248"/>
          <a:stretch/>
        </p:blipFill>
        <p:spPr>
          <a:xfrm>
            <a:off x="424275" y="2238996"/>
            <a:ext cx="251699" cy="25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ean.png" id="114" name="Shape 114"/>
          <p:cNvPicPr preferRelativeResize="0"/>
          <p:nvPr/>
        </p:nvPicPr>
        <p:blipFill rotWithShape="1">
          <a:blip r:embed="rId4">
            <a:alphaModFix/>
          </a:blip>
          <a:srcRect b="6018" l="0" r="0" t="60073"/>
          <a:stretch/>
        </p:blipFill>
        <p:spPr>
          <a:xfrm>
            <a:off x="0" y="2949675"/>
            <a:ext cx="9144025" cy="17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and Schedule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Shape 116"/>
          <p:cNvSpPr txBox="1"/>
          <p:nvPr/>
        </p:nvSpPr>
        <p:spPr>
          <a:xfrm rot="-1628">
            <a:off x="4624524" y="4191827"/>
            <a:ext cx="1266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Sept</a:t>
            </a:r>
            <a:r>
              <a:rPr b="1"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2018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Alpha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Shape 117"/>
          <p:cNvSpPr txBox="1"/>
          <p:nvPr/>
        </p:nvSpPr>
        <p:spPr>
          <a:xfrm>
            <a:off x="6046667" y="4191513"/>
            <a:ext cx="10890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Nov</a:t>
            </a:r>
            <a:r>
              <a:rPr b="1"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2018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Beta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738750" y="1374325"/>
            <a:ext cx="27966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b="1" lang="it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50k € Total</a:t>
            </a:r>
            <a:endParaRPr b="1" sz="3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Shape 119"/>
          <p:cNvSpPr txBox="1"/>
          <p:nvPr/>
        </p:nvSpPr>
        <p:spPr>
          <a:xfrm>
            <a:off x="4108550" y="2227050"/>
            <a:ext cx="4538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 years of development</a:t>
            </a:r>
            <a:endParaRPr b="1" sz="3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1C232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20" name="Shape 120"/>
          <p:cNvSpPr txBox="1"/>
          <p:nvPr/>
        </p:nvSpPr>
        <p:spPr>
          <a:xfrm>
            <a:off x="7540275" y="4191525"/>
            <a:ext cx="1490100" cy="5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Apr</a:t>
            </a:r>
            <a:r>
              <a:rPr b="1"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2019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Final Release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Shape 121"/>
          <p:cNvSpPr txBox="1"/>
          <p:nvPr/>
        </p:nvSpPr>
        <p:spPr>
          <a:xfrm rot="-1628">
            <a:off x="132074" y="4191827"/>
            <a:ext cx="1266600" cy="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Jen</a:t>
            </a:r>
            <a:r>
              <a:rPr b="1"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2017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Prototype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/>
        </p:nvSpPr>
        <p:spPr>
          <a:xfrm>
            <a:off x="88275" y="75675"/>
            <a:ext cx="8942100" cy="6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Executive Summary</a:t>
            </a:r>
            <a:endParaRPr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780000" y="1411950"/>
            <a:ext cx="3171000" cy="209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Platform + puzzle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2D + 3D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Story driven gameplay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Total budget 250k €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Release window Q2 2019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Breakeven estimation ~ 25k copies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creenshot 2017-06-28 18.45.10.png" id="128" name="Shape 128"/>
          <p:cNvPicPr preferRelativeResize="0"/>
          <p:nvPr/>
        </p:nvPicPr>
        <p:blipFill rotWithShape="1">
          <a:blip r:embed="rId4">
            <a:alphaModFix/>
          </a:blip>
          <a:srcRect b="0" l="15293" r="29555" t="0"/>
          <a:stretch/>
        </p:blipFill>
        <p:spPr>
          <a:xfrm>
            <a:off x="4174850" y="59600"/>
            <a:ext cx="4928525" cy="5024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NTANGLED2-01.png" id="133" name="Shape 133"/>
          <p:cNvPicPr preferRelativeResize="0"/>
          <p:nvPr/>
        </p:nvPicPr>
        <p:blipFill rotWithShape="1">
          <a:blip r:embed="rId4">
            <a:alphaModFix/>
          </a:blip>
          <a:srcRect b="0" l="13359" r="13359" t="0"/>
          <a:stretch/>
        </p:blipFill>
        <p:spPr>
          <a:xfrm>
            <a:off x="5168325" y="129325"/>
            <a:ext cx="3332374" cy="16356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-01.png"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6800" y="205514"/>
            <a:ext cx="1751700" cy="221532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1125300" y="2281350"/>
            <a:ext cx="2208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wolflow games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Milan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1285200" y="2708750"/>
            <a:ext cx="2208600" cy="51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/entanglementvideogame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facebook-01 copia.png" id="137" name="Shape 1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04988" y="2828775"/>
            <a:ext cx="280200" cy="2732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am.png" id="138" name="Shape 138"/>
          <p:cNvPicPr preferRelativeResize="0"/>
          <p:nvPr/>
        </p:nvPicPr>
        <p:blipFill rotWithShape="1">
          <a:blip r:embed="rId7">
            <a:alphaModFix/>
          </a:blip>
          <a:srcRect b="0" l="0" r="5231" t="2181"/>
          <a:stretch/>
        </p:blipFill>
        <p:spPr>
          <a:xfrm>
            <a:off x="318400" y="3522700"/>
            <a:ext cx="1751792" cy="1356273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EntanglementIcon1024.png" id="139" name="Shape 139"/>
          <p:cNvPicPr preferRelativeResize="0"/>
          <p:nvPr/>
        </p:nvPicPr>
        <p:blipFill rotWithShape="1">
          <a:blip r:embed="rId8">
            <a:alphaModFix/>
          </a:blip>
          <a:srcRect b="258" l="0" r="0" t="248"/>
          <a:stretch/>
        </p:blipFill>
        <p:spPr>
          <a:xfrm>
            <a:off x="2360975" y="4068368"/>
            <a:ext cx="251699" cy="250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tanglementIcon1024.png" id="140" name="Shape 140"/>
          <p:cNvPicPr preferRelativeResize="0"/>
          <p:nvPr/>
        </p:nvPicPr>
        <p:blipFill rotWithShape="1">
          <a:blip r:embed="rId9">
            <a:alphaModFix/>
          </a:blip>
          <a:srcRect b="258" l="0" r="0" t="248"/>
          <a:stretch/>
        </p:blipFill>
        <p:spPr>
          <a:xfrm>
            <a:off x="2360975" y="3650213"/>
            <a:ext cx="251699" cy="2504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tanglementIcon1024.png" id="141" name="Shape 141"/>
          <p:cNvPicPr preferRelativeResize="0"/>
          <p:nvPr/>
        </p:nvPicPr>
        <p:blipFill rotWithShape="1">
          <a:blip r:embed="rId10">
            <a:alphaModFix/>
          </a:blip>
          <a:srcRect b="258" l="0" r="0" t="248"/>
          <a:stretch/>
        </p:blipFill>
        <p:spPr>
          <a:xfrm>
            <a:off x="2360975" y="4501026"/>
            <a:ext cx="251699" cy="250429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2618600" y="3591725"/>
            <a:ext cx="17517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Matteo Marras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Alberto Ronchetti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Manuel Salvadori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3" name="Shape 143" title="Entanglement_Gameplay_Trailer.mp4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02625" y="1793275"/>
            <a:ext cx="4263775" cy="3197825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